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80" r:id="rId6"/>
    <p:sldId id="359" r:id="rId7"/>
    <p:sldId id="373" r:id="rId8"/>
    <p:sldId id="374" r:id="rId9"/>
    <p:sldId id="365" r:id="rId10"/>
    <p:sldId id="377" r:id="rId11"/>
    <p:sldId id="376" r:id="rId12"/>
    <p:sldId id="379" r:id="rId13"/>
    <p:sldId id="378" r:id="rId14"/>
    <p:sldId id="3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307F2-82DB-43AF-9F0A-71C6DBDD1E9D}" v="10" dt="2025-01-02T01:03:41.704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2663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0" y="4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Gilbert" userId="35e279f1fac96b8a" providerId="LiveId" clId="{DB2307F2-82DB-43AF-9F0A-71C6DBDD1E9D}"/>
    <pc:docChg chg="undo custSel addSld delSld modSld">
      <pc:chgData name="Aaron Gilbert" userId="35e279f1fac96b8a" providerId="LiveId" clId="{DB2307F2-82DB-43AF-9F0A-71C6DBDD1E9D}" dt="2025-01-02T01:04:29.128" v="664" actId="1076"/>
      <pc:docMkLst>
        <pc:docMk/>
      </pc:docMkLst>
      <pc:sldChg chg="modSp mod">
        <pc:chgData name="Aaron Gilbert" userId="35e279f1fac96b8a" providerId="LiveId" clId="{DB2307F2-82DB-43AF-9F0A-71C6DBDD1E9D}" dt="2024-12-31T16:01:51.928" v="141" actId="21"/>
        <pc:sldMkLst>
          <pc:docMk/>
          <pc:sldMk cId="2498031464" sldId="342"/>
        </pc:sldMkLst>
        <pc:spChg chg="mod">
          <ac:chgData name="Aaron Gilbert" userId="35e279f1fac96b8a" providerId="LiveId" clId="{DB2307F2-82DB-43AF-9F0A-71C6DBDD1E9D}" dt="2024-12-31T16:01:51.928" v="141" actId="21"/>
          <ac:spMkLst>
            <pc:docMk/>
            <pc:sldMk cId="2498031464" sldId="342"/>
            <ac:spMk id="9" creationId="{2981AB9E-AF0F-CAD0-2DD2-D640FB871E66}"/>
          </ac:spMkLst>
        </pc:spChg>
      </pc:sldChg>
      <pc:sldChg chg="addSp modSp mod">
        <pc:chgData name="Aaron Gilbert" userId="35e279f1fac96b8a" providerId="LiveId" clId="{DB2307F2-82DB-43AF-9F0A-71C6DBDD1E9D}" dt="2025-01-01T19:56:48.353" v="607" actId="207"/>
        <pc:sldMkLst>
          <pc:docMk/>
          <pc:sldMk cId="1330733909" sldId="365"/>
        </pc:sldMkLst>
        <pc:spChg chg="mod">
          <ac:chgData name="Aaron Gilbert" userId="35e279f1fac96b8a" providerId="LiveId" clId="{DB2307F2-82DB-43AF-9F0A-71C6DBDD1E9D}" dt="2025-01-01T19:49:51.744" v="587" actId="1076"/>
          <ac:spMkLst>
            <pc:docMk/>
            <pc:sldMk cId="1330733909" sldId="365"/>
            <ac:spMk id="14" creationId="{51779EB2-0715-0B4C-CD08-4D28A7EB12C3}"/>
          </ac:spMkLst>
        </pc:spChg>
        <pc:graphicFrameChg chg="mod modGraphic">
          <ac:chgData name="Aaron Gilbert" userId="35e279f1fac96b8a" providerId="LiveId" clId="{DB2307F2-82DB-43AF-9F0A-71C6DBDD1E9D}" dt="2025-01-01T19:50:58.003" v="595" actId="207"/>
          <ac:graphicFrameMkLst>
            <pc:docMk/>
            <pc:sldMk cId="1330733909" sldId="365"/>
            <ac:graphicFrameMk id="7" creationId="{1DF28889-AFA6-D8A3-CFF8-396BA3A77E9D}"/>
          </ac:graphicFrameMkLst>
        </pc:graphicFrameChg>
        <pc:graphicFrameChg chg="mod modGraphic">
          <ac:chgData name="Aaron Gilbert" userId="35e279f1fac96b8a" providerId="LiveId" clId="{DB2307F2-82DB-43AF-9F0A-71C6DBDD1E9D}" dt="2025-01-01T19:51:08.164" v="598" actId="207"/>
          <ac:graphicFrameMkLst>
            <pc:docMk/>
            <pc:sldMk cId="1330733909" sldId="365"/>
            <ac:graphicFrameMk id="8" creationId="{C12581FD-C843-3837-2035-658D941E4886}"/>
          </ac:graphicFrameMkLst>
        </pc:graphicFrameChg>
        <pc:graphicFrameChg chg="mod modGraphic">
          <ac:chgData name="Aaron Gilbert" userId="35e279f1fac96b8a" providerId="LiveId" clId="{DB2307F2-82DB-43AF-9F0A-71C6DBDD1E9D}" dt="2025-01-01T19:51:12.305" v="599" actId="207"/>
          <ac:graphicFrameMkLst>
            <pc:docMk/>
            <pc:sldMk cId="1330733909" sldId="365"/>
            <ac:graphicFrameMk id="11" creationId="{F41E98C4-DFEA-19B3-C850-8CC7692A0B8C}"/>
          </ac:graphicFrameMkLst>
        </pc:graphicFrameChg>
        <pc:graphicFrameChg chg="modGraphic">
          <ac:chgData name="Aaron Gilbert" userId="35e279f1fac96b8a" providerId="LiveId" clId="{DB2307F2-82DB-43AF-9F0A-71C6DBDD1E9D}" dt="2025-01-01T19:56:48.353" v="607" actId="207"/>
          <ac:graphicFrameMkLst>
            <pc:docMk/>
            <pc:sldMk cId="1330733909" sldId="365"/>
            <ac:graphicFrameMk id="12" creationId="{63360B14-0CDE-4AFE-14BD-A8436CC134A3}"/>
          </ac:graphicFrameMkLst>
        </pc:graphicFrameChg>
        <pc:picChg chg="add mod ord">
          <ac:chgData name="Aaron Gilbert" userId="35e279f1fac96b8a" providerId="LiveId" clId="{DB2307F2-82DB-43AF-9F0A-71C6DBDD1E9D}" dt="2025-01-01T19:49:44.579" v="585" actId="1076"/>
          <ac:picMkLst>
            <pc:docMk/>
            <pc:sldMk cId="1330733909" sldId="365"/>
            <ac:picMk id="4" creationId="{20889BFD-906F-D180-8CA8-98F3DD58DDF2}"/>
          </ac:picMkLst>
        </pc:picChg>
      </pc:sldChg>
      <pc:sldChg chg="modSp mod">
        <pc:chgData name="Aaron Gilbert" userId="35e279f1fac96b8a" providerId="LiveId" clId="{DB2307F2-82DB-43AF-9F0A-71C6DBDD1E9D}" dt="2024-12-25T02:06:57.614" v="48" actId="20577"/>
        <pc:sldMkLst>
          <pc:docMk/>
          <pc:sldMk cId="1073601555" sldId="376"/>
        </pc:sldMkLst>
        <pc:spChg chg="mod">
          <ac:chgData name="Aaron Gilbert" userId="35e279f1fac96b8a" providerId="LiveId" clId="{DB2307F2-82DB-43AF-9F0A-71C6DBDD1E9D}" dt="2024-12-25T02:06:57.614" v="48" actId="20577"/>
          <ac:spMkLst>
            <pc:docMk/>
            <pc:sldMk cId="1073601555" sldId="376"/>
            <ac:spMk id="18" creationId="{C5B2D75A-721B-5C49-DDBF-0DDB3A2D7580}"/>
          </ac:spMkLst>
        </pc:spChg>
      </pc:sldChg>
      <pc:sldChg chg="modSp mod modClrScheme chgLayout">
        <pc:chgData name="Aaron Gilbert" userId="35e279f1fac96b8a" providerId="LiveId" clId="{DB2307F2-82DB-43AF-9F0A-71C6DBDD1E9D}" dt="2025-01-01T19:57:36.689" v="609" actId="27614"/>
        <pc:sldMkLst>
          <pc:docMk/>
          <pc:sldMk cId="2728059627" sldId="377"/>
        </pc:sldMkLst>
        <pc:spChg chg="mod">
          <ac:chgData name="Aaron Gilbert" userId="35e279f1fac96b8a" providerId="LiveId" clId="{DB2307F2-82DB-43AF-9F0A-71C6DBDD1E9D}" dt="2025-01-01T19:57:30.329" v="608" actId="26606"/>
          <ac:spMkLst>
            <pc:docMk/>
            <pc:sldMk cId="2728059627" sldId="377"/>
            <ac:spMk id="2" creationId="{11883E06-8BEA-1DD3-D0D6-391C08880EBF}"/>
          </ac:spMkLst>
        </pc:spChg>
        <pc:spChg chg="mod ord">
          <ac:chgData name="Aaron Gilbert" userId="35e279f1fac96b8a" providerId="LiveId" clId="{DB2307F2-82DB-43AF-9F0A-71C6DBDD1E9D}" dt="2025-01-01T19:57:30.329" v="608" actId="26606"/>
          <ac:spMkLst>
            <pc:docMk/>
            <pc:sldMk cId="2728059627" sldId="377"/>
            <ac:spMk id="5" creationId="{E87B8B6A-2B28-5C38-80E7-0EBE705FFBBF}"/>
          </ac:spMkLst>
        </pc:spChg>
        <pc:spChg chg="mod ord">
          <ac:chgData name="Aaron Gilbert" userId="35e279f1fac96b8a" providerId="LiveId" clId="{DB2307F2-82DB-43AF-9F0A-71C6DBDD1E9D}" dt="2025-01-01T19:57:30.329" v="608" actId="26606"/>
          <ac:spMkLst>
            <pc:docMk/>
            <pc:sldMk cId="2728059627" sldId="377"/>
            <ac:spMk id="12" creationId="{58E70CB7-215E-0D15-D20E-7C82767D4EC4}"/>
          </ac:spMkLst>
        </pc:spChg>
        <pc:picChg chg="mod">
          <ac:chgData name="Aaron Gilbert" userId="35e279f1fac96b8a" providerId="LiveId" clId="{DB2307F2-82DB-43AF-9F0A-71C6DBDD1E9D}" dt="2025-01-01T19:57:36.689" v="609" actId="27614"/>
          <ac:picMkLst>
            <pc:docMk/>
            <pc:sldMk cId="2728059627" sldId="377"/>
            <ac:picMk id="14" creationId="{4783003F-6DA9-49BF-345D-D491A7880E3D}"/>
          </ac:picMkLst>
        </pc:picChg>
      </pc:sldChg>
      <pc:sldChg chg="modSp mod">
        <pc:chgData name="Aaron Gilbert" userId="35e279f1fac96b8a" providerId="LiveId" clId="{DB2307F2-82DB-43AF-9F0A-71C6DBDD1E9D}" dt="2025-01-01T22:00:41.662" v="649" actId="12"/>
        <pc:sldMkLst>
          <pc:docMk/>
          <pc:sldMk cId="910315636" sldId="378"/>
        </pc:sldMkLst>
        <pc:spChg chg="mod">
          <ac:chgData name="Aaron Gilbert" userId="35e279f1fac96b8a" providerId="LiveId" clId="{DB2307F2-82DB-43AF-9F0A-71C6DBDD1E9D}" dt="2025-01-01T22:00:41.662" v="649" actId="12"/>
          <ac:spMkLst>
            <pc:docMk/>
            <pc:sldMk cId="910315636" sldId="378"/>
            <ac:spMk id="3" creationId="{FB2F5F9A-B16D-CA49-7F40-A0142E41DC56}"/>
          </ac:spMkLst>
        </pc:spChg>
      </pc:sldChg>
      <pc:sldChg chg="addSp delSp modSp mod">
        <pc:chgData name="Aaron Gilbert" userId="35e279f1fac96b8a" providerId="LiveId" clId="{DB2307F2-82DB-43AF-9F0A-71C6DBDD1E9D}" dt="2025-01-02T01:04:29.128" v="664" actId="1076"/>
        <pc:sldMkLst>
          <pc:docMk/>
          <pc:sldMk cId="2660433828" sldId="379"/>
        </pc:sldMkLst>
        <pc:spChg chg="add del mod">
          <ac:chgData name="Aaron Gilbert" userId="35e279f1fac96b8a" providerId="LiveId" clId="{DB2307F2-82DB-43AF-9F0A-71C6DBDD1E9D}" dt="2025-01-02T01:03:41.704" v="651" actId="478"/>
          <ac:spMkLst>
            <pc:docMk/>
            <pc:sldMk cId="2660433828" sldId="379"/>
            <ac:spMk id="3" creationId="{97B27788-92D9-8B9E-B244-4B19FD6DA6F0}"/>
          </ac:spMkLst>
        </pc:spChg>
        <pc:spChg chg="mod">
          <ac:chgData name="Aaron Gilbert" userId="35e279f1fac96b8a" providerId="LiveId" clId="{DB2307F2-82DB-43AF-9F0A-71C6DBDD1E9D}" dt="2025-01-02T01:04:21.165" v="662" actId="1076"/>
          <ac:spMkLst>
            <pc:docMk/>
            <pc:sldMk cId="2660433828" sldId="379"/>
            <ac:spMk id="10" creationId="{A69E8352-C522-B810-9E97-DEFAC9500270}"/>
          </ac:spMkLst>
        </pc:spChg>
        <pc:picChg chg="add mod modCrop">
          <ac:chgData name="Aaron Gilbert" userId="35e279f1fac96b8a" providerId="LiveId" clId="{DB2307F2-82DB-43AF-9F0A-71C6DBDD1E9D}" dt="2025-01-02T01:04:29.128" v="664" actId="1076"/>
          <ac:picMkLst>
            <pc:docMk/>
            <pc:sldMk cId="2660433828" sldId="379"/>
            <ac:picMk id="4" creationId="{E67BEAC4-AB28-F9F5-4A41-D008124732C7}"/>
          </ac:picMkLst>
        </pc:picChg>
        <pc:picChg chg="mod">
          <ac:chgData name="Aaron Gilbert" userId="35e279f1fac96b8a" providerId="LiveId" clId="{DB2307F2-82DB-43AF-9F0A-71C6DBDD1E9D}" dt="2025-01-02T01:03:55.884" v="652" actId="1076"/>
          <ac:picMkLst>
            <pc:docMk/>
            <pc:sldMk cId="2660433828" sldId="379"/>
            <ac:picMk id="7" creationId="{9BD27AD5-A0CA-C707-D993-031512D67547}"/>
          </ac:picMkLst>
        </pc:picChg>
      </pc:sldChg>
      <pc:sldChg chg="addSp modSp new mod modClrScheme chgLayout">
        <pc:chgData name="Aaron Gilbert" userId="35e279f1fac96b8a" providerId="LiveId" clId="{DB2307F2-82DB-43AF-9F0A-71C6DBDD1E9D}" dt="2025-01-01T21:59:15.126" v="642" actId="1076"/>
        <pc:sldMkLst>
          <pc:docMk/>
          <pc:sldMk cId="313697802" sldId="380"/>
        </pc:sldMkLst>
        <pc:spChg chg="mod">
          <ac:chgData name="Aaron Gilbert" userId="35e279f1fac96b8a" providerId="LiveId" clId="{DB2307F2-82DB-43AF-9F0A-71C6DBDD1E9D}" dt="2025-01-01T21:58:40.337" v="628" actId="26606"/>
          <ac:spMkLst>
            <pc:docMk/>
            <pc:sldMk cId="313697802" sldId="380"/>
            <ac:spMk id="2" creationId="{F59D67FD-A82C-09EE-21DA-8C6E8141287A}"/>
          </ac:spMkLst>
        </pc:spChg>
        <pc:spChg chg="add mod ord">
          <ac:chgData name="Aaron Gilbert" userId="35e279f1fac96b8a" providerId="LiveId" clId="{DB2307F2-82DB-43AF-9F0A-71C6DBDD1E9D}" dt="2025-01-01T21:59:15.126" v="642" actId="1076"/>
          <ac:spMkLst>
            <pc:docMk/>
            <pc:sldMk cId="313697802" sldId="380"/>
            <ac:spMk id="3" creationId="{32B78166-5F00-B394-454E-3F1F688C7F20}"/>
          </ac:spMkLst>
        </pc:spChg>
        <pc:spChg chg="add mod">
          <ac:chgData name="Aaron Gilbert" userId="35e279f1fac96b8a" providerId="LiveId" clId="{DB2307F2-82DB-43AF-9F0A-71C6DBDD1E9D}" dt="2025-01-01T21:58:40.337" v="628" actId="26606"/>
          <ac:spMkLst>
            <pc:docMk/>
            <pc:sldMk cId="313697802" sldId="380"/>
            <ac:spMk id="10" creationId="{409C7BFA-F8E8-718F-4148-A27C0E943E8C}"/>
          </ac:spMkLst>
        </pc:spChg>
        <pc:picChg chg="add mod">
          <ac:chgData name="Aaron Gilbert" userId="35e279f1fac96b8a" providerId="LiveId" clId="{DB2307F2-82DB-43AF-9F0A-71C6DBDD1E9D}" dt="2025-01-01T21:58:40.337" v="628" actId="26606"/>
          <ac:picMkLst>
            <pc:docMk/>
            <pc:sldMk cId="313697802" sldId="380"/>
            <ac:picMk id="5" creationId="{4F9E970B-0E3A-FF9D-7B95-B7A906B28280}"/>
          </ac:picMkLst>
        </pc:picChg>
      </pc:sldChg>
      <pc:sldChg chg="new del">
        <pc:chgData name="Aaron Gilbert" userId="35e279f1fac96b8a" providerId="LiveId" clId="{DB2307F2-82DB-43AF-9F0A-71C6DBDD1E9D}" dt="2025-01-01T19:48:06.571" v="567" actId="680"/>
        <pc:sldMkLst>
          <pc:docMk/>
          <pc:sldMk cId="752250168" sldId="3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6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lic.tableau.com/app/profile/aaron.gilbert/viz/RockbusterStealth_17357463627080/Map?publish=y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498317"/>
            <a:ext cx="12191997" cy="3074547"/>
          </a:xfrm>
        </p:spPr>
        <p:txBody>
          <a:bodyPr/>
          <a:lstStyle/>
          <a:p>
            <a:r>
              <a:rPr lang="en-US" dirty="0"/>
              <a:t>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Aaron Gilbert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D6477-D626-F1FC-0CA7-4556E19B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359"/>
            <a:ext cx="12191998" cy="3215641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Stealth Data Analysis Project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042" y="461911"/>
            <a:ext cx="4703857" cy="2203704"/>
          </a:xfrm>
        </p:spPr>
        <p:txBody>
          <a:bodyPr/>
          <a:lstStyle/>
          <a:p>
            <a:pPr lvl="0"/>
            <a:r>
              <a:rPr lang="en-US" noProof="0" dirty="0"/>
              <a:t>Recommendations</a:t>
            </a: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7524288" y="2807386"/>
            <a:ext cx="3324478" cy="387687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8221" y="329602"/>
            <a:ext cx="5423939" cy="6619838"/>
          </a:xfrm>
        </p:spPr>
        <p:txBody>
          <a:bodyPr/>
          <a:lstStyle/>
          <a:p>
            <a:r>
              <a:rPr lang="en-US" sz="2000" u="sng" dirty="0"/>
              <a:t>Market Focus</a:t>
            </a:r>
          </a:p>
          <a:p>
            <a:r>
              <a:rPr lang="en-US" sz="2000" dirty="0"/>
              <a:t>We recommend the digital platform be first launched in markets where </a:t>
            </a:r>
            <a:r>
              <a:rPr lang="en-US" sz="2000" dirty="0" err="1"/>
              <a:t>Rockbuster</a:t>
            </a:r>
            <a:r>
              <a:rPr lang="en-US" sz="2000" dirty="0"/>
              <a:t> already has an existing customer base, namely India, China and the United States of America.</a:t>
            </a:r>
          </a:p>
          <a:p>
            <a:r>
              <a:rPr lang="en-US" sz="2000" dirty="0"/>
              <a:t>These results suggest focusing marketing campaigns and resources on the genres, especially the PG-13 with the highest rating, with highest sales.</a:t>
            </a:r>
          </a:p>
          <a:p>
            <a:r>
              <a:rPr lang="en-US" sz="2000" dirty="0"/>
              <a:t>To reduce costs on movie licenses, consider discontinuing current movies with minimal or no rental history. This approach ensures a more efficient allocation of resources by focusing on movies that have a higher rental demand.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52" y="184817"/>
            <a:ext cx="4409514" cy="3550367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67FD-A82C-09EE-21DA-8C6E8141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Overview</a:t>
            </a: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4F9E970B-0E3A-FF9D-7B95-B7A906B2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2" r="33778" b="-2"/>
          <a:stretch/>
        </p:blipFill>
        <p:spPr>
          <a:xfrm>
            <a:off x="336550" y="336550"/>
            <a:ext cx="5303640" cy="6184900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B78166-5F00-B394-454E-3F1F688C7F20}"/>
              </a:ext>
            </a:extLst>
          </p:cNvPr>
          <p:cNvSpPr txBox="1"/>
          <p:nvPr/>
        </p:nvSpPr>
        <p:spPr>
          <a:xfrm>
            <a:off x="6512537" y="2969460"/>
            <a:ext cx="5106841" cy="3022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r>
              <a:rPr lang="en-US" sz="2000" baseline="0" dirty="0" err="1">
                <a:solidFill>
                  <a:schemeClr val="bg1"/>
                </a:solidFill>
              </a:rPr>
              <a:t>Rockbuster</a:t>
            </a:r>
            <a:r>
              <a:rPr lang="en-US" sz="2000" baseline="0" dirty="0">
                <a:solidFill>
                  <a:schemeClr val="bg1"/>
                </a:solidFill>
              </a:rPr>
              <a:t> Stealth LLC is a global movie rental company that once had stores nationwide.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endParaRPr lang="en-US" sz="2000" baseline="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r>
              <a:rPr lang="en-US" sz="2000" baseline="0" dirty="0">
                <a:solidFill>
                  <a:schemeClr val="bg1"/>
                </a:solidFill>
              </a:rPr>
              <a:t>In the face of competition, the </a:t>
            </a:r>
            <a:r>
              <a:rPr lang="en-US" sz="2000" baseline="0" dirty="0" err="1">
                <a:solidFill>
                  <a:schemeClr val="bg1"/>
                </a:solidFill>
              </a:rPr>
              <a:t>Rockbuster</a:t>
            </a:r>
            <a:r>
              <a:rPr lang="en-US" sz="2000" baseline="0" dirty="0">
                <a:solidFill>
                  <a:schemeClr val="bg1"/>
                </a:solidFill>
              </a:rPr>
              <a:t> Stealth management team has moved to allocate preexisting movie licenses in order to launch an online movie rental service.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09C7BFA-F8E8-718F-4148-A27C0E94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133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98344"/>
            <a:ext cx="5211791" cy="3405187"/>
          </a:xfrm>
        </p:spPr>
        <p:txBody>
          <a:bodyPr anchor="t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Business questions and Analysis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Data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Recommendations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408906"/>
            <a:ext cx="11534220" cy="1021211"/>
          </a:xfrm>
        </p:spPr>
        <p:txBody>
          <a:bodyPr/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4F56B-150E-0A6C-645C-679D6BC9B0FE}"/>
              </a:ext>
            </a:extLst>
          </p:cNvPr>
          <p:cNvSpPr txBox="1"/>
          <p:nvPr/>
        </p:nvSpPr>
        <p:spPr>
          <a:xfrm>
            <a:off x="592975" y="1252020"/>
            <a:ext cx="10424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Facing stiff competition from streaming services such as Netflix and Amazon Prime, the </a:t>
            </a:r>
            <a:r>
              <a:rPr lang="en-US" sz="2400" dirty="0" err="1">
                <a:solidFill>
                  <a:schemeClr val="bg1"/>
                </a:solidFill>
              </a:rPr>
              <a:t>Rockbuster</a:t>
            </a:r>
            <a:r>
              <a:rPr lang="en-US" sz="2400" dirty="0">
                <a:solidFill>
                  <a:schemeClr val="bg1"/>
                </a:solidFill>
              </a:rPr>
              <a:t> Stealth management team is planning to use its existing movie licenses to launch an online video rental service in order to stay competitive.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Under the leadership of </a:t>
            </a:r>
            <a:r>
              <a:rPr lang="en-US" sz="2400" dirty="0" err="1">
                <a:solidFill>
                  <a:schemeClr val="bg1"/>
                </a:solidFill>
              </a:rPr>
              <a:t>Rockbuster</a:t>
            </a:r>
            <a:r>
              <a:rPr lang="en-US" sz="2400" dirty="0">
                <a:solidFill>
                  <a:schemeClr val="bg1"/>
                </a:solidFill>
              </a:rPr>
              <a:t> Stealth’s business intelligence (BI) department, this analysis has been conducted to support the launch strategy of the new online video service.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To this end, this analysis responds to key questions asked by the management team about e.g., revenue contribution by movies, customer geography, sales by region, 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27" y="43146"/>
            <a:ext cx="6217920" cy="2387865"/>
          </a:xfrm>
        </p:spPr>
        <p:txBody>
          <a:bodyPr/>
          <a:lstStyle/>
          <a:p>
            <a:r>
              <a:rPr lang="en-US" dirty="0"/>
              <a:t>Business Questions and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12C93-0F6F-7FB2-30BC-27E8A9AC1428}"/>
              </a:ext>
            </a:extLst>
          </p:cNvPr>
          <p:cNvSpPr txBox="1"/>
          <p:nvPr/>
        </p:nvSpPr>
        <p:spPr>
          <a:xfrm>
            <a:off x="241120" y="2421180"/>
            <a:ext cx="532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Rockbuster</a:t>
            </a:r>
            <a:r>
              <a:rPr lang="en-US" sz="2400" dirty="0">
                <a:solidFill>
                  <a:schemeClr val="bg1"/>
                </a:solidFill>
              </a:rPr>
              <a:t> Stealth Management Board has asked a series of business questions and   they expect data-driven answers that they can use for their 2020 company strategy. Here are the main questions they’d like to answer:  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D0E332-579B-2036-A0FB-447984552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5876" y="43146"/>
            <a:ext cx="6046124" cy="6184900"/>
          </a:xfrm>
        </p:spPr>
        <p:txBody>
          <a:bodyPr/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Questions: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Which movies contributed the most/least to revenue gain?   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What was the average rental duration for all videos?  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Which countries are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Rockbuster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customers based in?  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Where are customers with a high lifetime value based?  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Do sales figures vary between geographic regions?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pes of different records">
            <a:extLst>
              <a:ext uri="{FF2B5EF4-FFF2-40B4-BE49-F238E27FC236}">
                <a16:creationId xmlns:a16="http://schemas.microsoft.com/office/drawing/2014/main" id="{20889BFD-906F-D180-8CA8-98F3DD5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7" y="176"/>
            <a:ext cx="12192000" cy="6859263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206" y="-437455"/>
            <a:ext cx="5561695" cy="1506099"/>
          </a:xfrm>
        </p:spPr>
        <p:txBody>
          <a:bodyPr anchor="b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DATA Overview </a:t>
            </a:r>
            <a:br>
              <a:rPr lang="en-US" dirty="0"/>
            </a:br>
            <a:r>
              <a:rPr lang="en-US" dirty="0"/>
              <a:t>Inventory Stats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F28889-AFA6-D8A3-CFF8-396BA3A7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73960"/>
              </p:ext>
            </p:extLst>
          </p:nvPr>
        </p:nvGraphicFramePr>
        <p:xfrm>
          <a:off x="1440816" y="1573925"/>
          <a:ext cx="3375805" cy="155498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22100">
                  <a:extLst>
                    <a:ext uri="{9D8B030D-6E8A-4147-A177-3AD203B41FA5}">
                      <a16:colId xmlns:a16="http://schemas.microsoft.com/office/drawing/2014/main" val="4262318050"/>
                    </a:ext>
                  </a:extLst>
                </a:gridCol>
                <a:gridCol w="1253705">
                  <a:extLst>
                    <a:ext uri="{9D8B030D-6E8A-4147-A177-3AD203B41FA5}">
                      <a16:colId xmlns:a16="http://schemas.microsoft.com/office/drawing/2014/main" val="2788155271"/>
                    </a:ext>
                  </a:extLst>
                </a:gridCol>
              </a:tblGrid>
              <a:tr h="388746">
                <a:tc>
                  <a:txBody>
                    <a:bodyPr/>
                    <a:lstStyle/>
                    <a:p>
                      <a:r>
                        <a:rPr lang="en-US" dirty="0"/>
                        <a:t>Rental Duration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96424"/>
                  </a:ext>
                </a:extLst>
              </a:tr>
              <a:tr h="388746">
                <a:tc>
                  <a:txBody>
                    <a:bodyPr/>
                    <a:lstStyle/>
                    <a:p>
                      <a:r>
                        <a:rPr lang="en-US" dirty="0"/>
                        <a:t>Highest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days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3968"/>
                  </a:ext>
                </a:extLst>
              </a:tr>
              <a:tr h="388746">
                <a:tc>
                  <a:txBody>
                    <a:bodyPr/>
                    <a:lstStyle/>
                    <a:p>
                      <a:r>
                        <a:rPr lang="en-US" dirty="0"/>
                        <a:t>Lowest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days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9508"/>
                  </a:ext>
                </a:extLst>
              </a:tr>
              <a:tr h="388746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days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995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2581FD-C843-3837-2035-658D941E4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61369"/>
              </p:ext>
            </p:extLst>
          </p:nvPr>
        </p:nvGraphicFramePr>
        <p:xfrm>
          <a:off x="1458069" y="3634190"/>
          <a:ext cx="3358552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04847">
                  <a:extLst>
                    <a:ext uri="{9D8B030D-6E8A-4147-A177-3AD203B41FA5}">
                      <a16:colId xmlns:a16="http://schemas.microsoft.com/office/drawing/2014/main" val="4262318050"/>
                    </a:ext>
                  </a:extLst>
                </a:gridCol>
                <a:gridCol w="1253705">
                  <a:extLst>
                    <a:ext uri="{9D8B030D-6E8A-4147-A177-3AD203B41FA5}">
                      <a16:colId xmlns:a16="http://schemas.microsoft.com/office/drawing/2014/main" val="2788155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Film Length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9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 mins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Lowest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 mins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 mins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995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41E98C4-DFEA-19B3-C850-8CC7692A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59494"/>
              </p:ext>
            </p:extLst>
          </p:nvPr>
        </p:nvGraphicFramePr>
        <p:xfrm>
          <a:off x="5610045" y="3580872"/>
          <a:ext cx="3677729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79298">
                  <a:extLst>
                    <a:ext uri="{9D8B030D-6E8A-4147-A177-3AD203B41FA5}">
                      <a16:colId xmlns:a16="http://schemas.microsoft.com/office/drawing/2014/main" val="4262318050"/>
                    </a:ext>
                  </a:extLst>
                </a:gridCol>
                <a:gridCol w="1098431">
                  <a:extLst>
                    <a:ext uri="{9D8B030D-6E8A-4147-A177-3AD203B41FA5}">
                      <a16:colId xmlns:a16="http://schemas.microsoft.com/office/drawing/2014/main" val="2788155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Replacement Cost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9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Highest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$29.99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Lowest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$9.99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Average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$19.98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995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360B14-0CDE-4AFE-14BD-A8436CC13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32439"/>
              </p:ext>
            </p:extLst>
          </p:nvPr>
        </p:nvGraphicFramePr>
        <p:xfrm>
          <a:off x="5658929" y="1588110"/>
          <a:ext cx="3646097" cy="148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901598">
                  <a:extLst>
                    <a:ext uri="{9D8B030D-6E8A-4147-A177-3AD203B41FA5}">
                      <a16:colId xmlns:a16="http://schemas.microsoft.com/office/drawing/2014/main" val="4262318050"/>
                    </a:ext>
                  </a:extLst>
                </a:gridCol>
                <a:gridCol w="1744499">
                  <a:extLst>
                    <a:ext uri="{9D8B030D-6E8A-4147-A177-3AD203B41FA5}">
                      <a16:colId xmlns:a16="http://schemas.microsoft.com/office/drawing/2014/main" val="2788155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Rental Rate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9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$4.99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Lowest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$0.99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$2.98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995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1779EB2-0715-0B4C-CD08-4D28A7EB12C3}"/>
              </a:ext>
            </a:extLst>
          </p:cNvPr>
          <p:cNvSpPr txBox="1"/>
          <p:nvPr/>
        </p:nvSpPr>
        <p:spPr>
          <a:xfrm>
            <a:off x="875313" y="5883068"/>
            <a:ext cx="9779479" cy="93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73EBF9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 Nova"/>
                <a:ea typeface="+mn-ea"/>
                <a:cs typeface="Biome" panose="020B0503030204020804" pitchFamily="34" charset="0"/>
              </a:rPr>
              <a:t>Our movie rental service company currently offers a selection of 1000 films, across 17 different categories in 108 countries. 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0" baseline="0">
                <a:latin typeface="+mj-lt"/>
                <a:ea typeface="+mj-ea"/>
                <a:cs typeface="Biome" panose="020B0503030204020804" pitchFamily="34" charset="0"/>
              </a:rPr>
              <a:t>Countries with sales nation wide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4783003F-6DA9-49BF-345D-D491A788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96" r="34509" b="1"/>
          <a:stretch/>
        </p:blipFill>
        <p:spPr>
          <a:xfrm>
            <a:off x="336550" y="336550"/>
            <a:ext cx="5303640" cy="618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70CB7-215E-0D15-D20E-7C82767D4EC4}"/>
              </a:ext>
            </a:extLst>
          </p:cNvPr>
          <p:cNvSpPr txBox="1"/>
          <p:nvPr/>
        </p:nvSpPr>
        <p:spPr>
          <a:xfrm>
            <a:off x="6889627" y="3104277"/>
            <a:ext cx="4371560" cy="302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r>
              <a:rPr lang="en-US" baseline="0">
                <a:solidFill>
                  <a:schemeClr val="bg1"/>
                </a:solidFill>
              </a:rPr>
              <a:t>Sales show variation across different geographic regions. We currently have sales is 108 countries.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r>
              <a:rPr lang="en-US" baseline="0">
                <a:solidFill>
                  <a:schemeClr val="bg1"/>
                </a:solidFill>
              </a:rPr>
              <a:t>Our highest earning countries are in Asia and America.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r>
              <a:rPr lang="en-US" baseline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Rockbuster Stealth | Tableau Public</a:t>
            </a:r>
            <a:endParaRPr lang="en-US" baseline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endParaRPr lang="en-US" baseline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</a:pPr>
            <a:endParaRPr lang="en-US" baseline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63" y="-1061825"/>
            <a:ext cx="8843050" cy="1616904"/>
          </a:xfrm>
        </p:spPr>
        <p:txBody>
          <a:bodyPr/>
          <a:lstStyle/>
          <a:p>
            <a:r>
              <a:rPr lang="en-US" dirty="0"/>
              <a:t>High value countries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82CA6-92C2-B0EE-E898-D315DA8E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82" y="968354"/>
            <a:ext cx="5798695" cy="4120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E447D3-B071-A545-443C-ACD4067DD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2" y="934568"/>
            <a:ext cx="6096000" cy="4153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B2D75A-721B-5C49-DDBF-0DDB3A2D7580}"/>
              </a:ext>
            </a:extLst>
          </p:cNvPr>
          <p:cNvSpPr txBox="1"/>
          <p:nvPr/>
        </p:nvSpPr>
        <p:spPr>
          <a:xfrm>
            <a:off x="249381" y="5187873"/>
            <a:ext cx="1081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The current rental service has the highest number of customers in India and China.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India and China customers make up the highest streams of revenue.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B2B6C-6B7B-47DB-9972-C9D365B5D2A7}"/>
              </a:ext>
            </a:extLst>
          </p:cNvPr>
          <p:cNvSpPr txBox="1"/>
          <p:nvPr/>
        </p:nvSpPr>
        <p:spPr>
          <a:xfrm>
            <a:off x="83127" y="504445"/>
            <a:ext cx="432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count by country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BF7D3-25C8-8B5A-5105-112D7A280E28}"/>
              </a:ext>
            </a:extLst>
          </p:cNvPr>
          <p:cNvSpPr txBox="1"/>
          <p:nvPr/>
        </p:nvSpPr>
        <p:spPr>
          <a:xfrm>
            <a:off x="6359236" y="500491"/>
            <a:ext cx="410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Payment count by country</a:t>
            </a: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6AA-E704-2AF5-9250-7C3EAAC2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04" y="-136699"/>
            <a:ext cx="8490053" cy="692232"/>
          </a:xfrm>
        </p:spPr>
        <p:txBody>
          <a:bodyPr/>
          <a:lstStyle/>
          <a:p>
            <a:r>
              <a:rPr lang="en-US" dirty="0"/>
              <a:t>Analysis by film category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D27AD5-A0CA-C707-D993-031512D6754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51892" y="2200943"/>
            <a:ext cx="5079128" cy="46570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1347C-8A4B-676F-D388-6DE31F24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E8352-C522-B810-9E97-DEFAC9500270}"/>
              </a:ext>
            </a:extLst>
          </p:cNvPr>
          <p:cNvSpPr txBox="1"/>
          <p:nvPr/>
        </p:nvSpPr>
        <p:spPr>
          <a:xfrm>
            <a:off x="6005941" y="1080460"/>
            <a:ext cx="5488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PG-13 contributed the most to the revenue.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 PG-13 has the most popular film rating.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BEAC4-AB28-F9F5-4A41-D0081247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2" t="16839" r="38345" b="31685"/>
          <a:stretch/>
        </p:blipFill>
        <p:spPr>
          <a:xfrm>
            <a:off x="5349515" y="3499409"/>
            <a:ext cx="6790593" cy="33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38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{8200D482-1591-48FC-B878-B72123F0D42E}tf11936837_win32</Template>
  <TotalTime>2105</TotalTime>
  <Words>554</Words>
  <Application>Microsoft Office PowerPoint</Application>
  <PresentationFormat>Widescreen</PresentationFormat>
  <Paragraphs>96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</vt:lpstr>
      <vt:lpstr>Biome</vt:lpstr>
      <vt:lpstr>Calibri</vt:lpstr>
      <vt:lpstr>Wingdings</vt:lpstr>
      <vt:lpstr>Custom</vt:lpstr>
      <vt:lpstr>Rockbuster Stealth Data Analysis Project</vt:lpstr>
      <vt:lpstr>Overview</vt:lpstr>
      <vt:lpstr>Agenda</vt:lpstr>
      <vt:lpstr>PowerPoint Presentation</vt:lpstr>
      <vt:lpstr>PowerPoint Presentation</vt:lpstr>
      <vt:lpstr>   DATA Overview  Inventory Stats</vt:lpstr>
      <vt:lpstr>Countries with sales nation wide</vt:lpstr>
      <vt:lpstr>High value countries </vt:lpstr>
      <vt:lpstr>Analysis by film category</vt:lpstr>
      <vt:lpstr>Recommendations</vt:lpstr>
      <vt:lpstr>Questions?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Gilbert, Aaron</dc:creator>
  <cp:lastModifiedBy>Gilbert, Aaron</cp:lastModifiedBy>
  <cp:revision>1</cp:revision>
  <dcterms:created xsi:type="dcterms:W3CDTF">2024-12-23T22:40:25Z</dcterms:created>
  <dcterms:modified xsi:type="dcterms:W3CDTF">2025-01-02T01:04:32Z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